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on Burbach" userId="b419f55a-a704-4d0b-aaa2-361af6a2719f" providerId="ADAL" clId="{188E7849-1A8C-4DB1-A5BD-7DC42D761DCF}"/>
    <pc:docChg chg="modSld">
      <pc:chgData name="Jason Burbach" userId="b419f55a-a704-4d0b-aaa2-361af6a2719f" providerId="ADAL" clId="{188E7849-1A8C-4DB1-A5BD-7DC42D761DCF}" dt="2026-10-01T18:49:52.799" v="1" actId="20577"/>
      <pc:docMkLst>
        <pc:docMk/>
      </pc:docMkLst>
      <pc:sldChg chg="modSp mod">
        <pc:chgData name="Jason Burbach" userId="b419f55a-a704-4d0b-aaa2-361af6a2719f" providerId="ADAL" clId="{188E7849-1A8C-4DB1-A5BD-7DC42D761DCF}" dt="2026-10-01T18:49:52.799" v="1" actId="20577"/>
        <pc:sldMkLst>
          <pc:docMk/>
          <pc:sldMk cId="0" sldId="258"/>
        </pc:sldMkLst>
        <pc:spChg chg="mod">
          <ac:chgData name="Jason Burbach" userId="b419f55a-a704-4d0b-aaa2-361af6a2719f" providerId="ADAL" clId="{188E7849-1A8C-4DB1-A5BD-7DC42D761DCF}" dt="2026-10-01T18:49:52.799" v="1" actId="20577"/>
          <ac:spMkLst>
            <pc:docMk/>
            <pc:sldMk cId="0" sldId="258"/>
            <ac:spMk id="7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of respondents</c:v>
                </c:pt>
              </c:strCache>
            </c:strRef>
          </c:tx>
          <c:spPr>
            <a:solidFill>
              <a:srgbClr val="1C7224"/>
            </a:solidFill>
            <a:effectLst/>
          </c:spPr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0" u="none" strike="noStrike">
                    <a:solidFill>
                      <a:srgbClr val="3D3D3D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Improving
Technical Skills</c:v>
                </c:pt>
                <c:pt idx="1">
                  <c:v>Building
Confidence</c:v>
                </c:pt>
                <c:pt idx="2">
                  <c:v>Preparing for Future
Competition</c:v>
                </c:pt>
                <c:pt idx="3">
                  <c:v>Child Loves Soccer/
Wants More</c:v>
                </c:pt>
                <c:pt idx="4">
                  <c:v>Fitness &amp;
Activity</c:v>
                </c:pt>
                <c:pt idx="5">
                  <c:v>Looking for a
Challenge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65</c:v>
                </c:pt>
                <c:pt idx="2">
                  <c:v>65</c:v>
                </c:pt>
                <c:pt idx="3">
                  <c:v>58</c:v>
                </c:pt>
                <c:pt idx="4">
                  <c:v>50</c:v>
                </c:pt>
                <c:pt idx="5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9A-430D-83B6-81A18FFE650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3D3D3D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12"/>
        </c:scaling>
        <c:delete val="1"/>
        <c:axPos val="b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3683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everyone. Tonight we're going to walk through the new KSA Player Development Academy - approved by the board, and now partnered with Global Futbol Training. Target: 20-25 minutes plus Q&amp;A.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Quick agenda so everyone knows what to expect: the why, the what, the partner, the pilot details, and how to register.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KSA has rec and club, nothing in between. We confirmed the demand with a survey, and now we have a vision for what fills that gap.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exact data that shaped the program: overwhelming yes, strong interest in HS pathway, and real appetite for a mini-season game component.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Technical skill improvement is nearly universal - 100%. Confidence and competitive readiness follow close behind. This is a development program, not just another team.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one of these design choices traces back to what parents told us they wanted - frequency, length, duration, season timing, and skill grouping.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direct quotes from KSA families - the same community in this room tonight.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real comparison from the board proposal: rec league, our new Academy, and select/club. The Academy sits right in the middle - real coaching, real curriculum, a fraction of club cost.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Five pillars form the curriculum backbone GFT will train against every session, no matter the track.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GFT: founded 2008, Jeremie Piette a former pro player, track record from beginners to collegiate/pro athletes. GFT is the official bridge KSA has chosen between rec and competitive soccer.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GFT's own coaching progression - Foundation, Application, Performance. Every player moves through this framework regardless of track, just starting at a different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tracks so coaching always matches where a player actually is. Pilot targets about 50 players total across all tracks, at $200-300 per player.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pilot runs Wednesday nights at Keller Soccer Complex, 8 sessions from Oct 21 through Dec 16, skipping Thanksgiving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started by listening - 65 families responded to our Spring survey. From there we cleared board approval and picked a partner. Enrollment is open now, the pilot launches Oct 21, and after that we assess and scale.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fall's pilot is Phase 1 - training only. As the program grows we'll layer in mini-season games, then a tournament, and bring in school coaches to watch.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Long-term, this program is also about building a real bridge to KISD middle and high school soccer - coach engagement, aligned curriculum, and shared events.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Registration will run through a GotSport event page - link isn't live yet but will post as soon as it is. Direct questions tonight to the board email.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the families for their time and the survey input that shaped this program. Open the floor for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7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28016" y="0"/>
            <a:ext cx="91440" cy="6858000"/>
          </a:xfrm>
          <a:prstGeom prst="rect">
            <a:avLst/>
          </a:prstGeom>
          <a:solidFill>
            <a:srgbClr val="1C72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685800" y="13716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2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KELLER SOCCER ASSOCIATION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783080"/>
            <a:ext cx="105156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KSA Player Development
</a:t>
            </a:r>
            <a:r>
              <a:rPr lang="en-US" sz="4600" b="1" dirty="0">
                <a:solidFill>
                  <a:srgbClr val="C9A22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Academy</a:t>
            </a:r>
            <a:endParaRPr lang="en-US" sz="4600" dirty="0"/>
          </a:p>
        </p:txBody>
      </p:sp>
      <p:sp>
        <p:nvSpPr>
          <p:cNvPr id="6" name="Shape 4"/>
          <p:cNvSpPr/>
          <p:nvPr/>
        </p:nvSpPr>
        <p:spPr>
          <a:xfrm>
            <a:off x="713232" y="3703320"/>
            <a:ext cx="2926080" cy="54864"/>
          </a:xfrm>
          <a:prstGeom prst="rect">
            <a:avLst/>
          </a:prstGeom>
          <a:solidFill>
            <a:srgbClr val="1C72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685800" y="39776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C9D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Parent &amp; Player Information Session  |  Fall 2026 Pilot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448056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9D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Bridging the Gap Between Recreational and Competitive Soccer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55778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BA8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our training partner:</a:t>
            </a:r>
            <a:endParaRPr lang="en-US" sz="1100" dirty="0"/>
          </a:p>
        </p:txBody>
      </p:sp>
      <p:pic>
        <p:nvPicPr>
          <p:cNvPr id="10" name="Image 0" descr="/home/claude/ksa-parent-pptx/gft_logo_clean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806440"/>
            <a:ext cx="1691640" cy="74775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02920" y="0"/>
            <a:ext cx="11183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kern="0" spc="1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WELCOME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02920" y="6537960"/>
            <a:ext cx="11183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BA8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Keller Soccer Association  |  Player Development Academy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09728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3D3D3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Tonight, in about 20 minutes: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02920" y="1874520"/>
            <a:ext cx="8229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C9A22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901952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we're building this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463040" y="2258568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gap between rec and club soccer — and what 65 KSA families told us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02920" y="2615184"/>
            <a:ext cx="10881360" cy="0"/>
          </a:xfrm>
          <a:prstGeom prst="line">
            <a:avLst/>
          </a:prstGeom>
          <a:noFill/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502920" y="2660904"/>
            <a:ext cx="8229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C9A22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2600" dirty="0"/>
          </a:p>
        </p:txBody>
      </p:sp>
      <p:sp>
        <p:nvSpPr>
          <p:cNvPr id="12" name="Text 10"/>
          <p:cNvSpPr txBox="1"/>
          <p:nvPr/>
        </p:nvSpPr>
        <p:spPr>
          <a:xfrm>
            <a:off x="1463040" y="2688336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program is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463040" y="3044952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development pillars, three skill tracks, built from your feedback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02920" y="3401568"/>
            <a:ext cx="10881360" cy="0"/>
          </a:xfrm>
          <a:prstGeom prst="line">
            <a:avLst/>
          </a:prstGeom>
          <a:noFill/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502920" y="3447288"/>
            <a:ext cx="8229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C9A22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2600" dirty="0"/>
          </a:p>
        </p:txBody>
      </p:sp>
      <p:sp>
        <p:nvSpPr>
          <p:cNvPr id="16" name="Text 14"/>
          <p:cNvSpPr txBox="1"/>
          <p:nvPr/>
        </p:nvSpPr>
        <p:spPr>
          <a:xfrm>
            <a:off x="1463040" y="347472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Meet our training partner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1463040" y="3831336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Futbol Training — who they are and how they'll coach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02920" y="4187952"/>
            <a:ext cx="10881360" cy="0"/>
          </a:xfrm>
          <a:prstGeom prst="line">
            <a:avLst/>
          </a:prstGeom>
          <a:noFill/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502920" y="4233672"/>
            <a:ext cx="8229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C9A22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2600" dirty="0"/>
          </a:p>
        </p:txBody>
      </p:sp>
      <p:sp>
        <p:nvSpPr>
          <p:cNvPr id="20" name="Text 18"/>
          <p:cNvSpPr txBox="1"/>
          <p:nvPr/>
        </p:nvSpPr>
        <p:spPr>
          <a:xfrm>
            <a:off x="1463040" y="4261104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Fall Pilot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1463040" y="461772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Dates, location, cost, and how your player fits in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502920" y="4974336"/>
            <a:ext cx="10881360" cy="0"/>
          </a:xfrm>
          <a:prstGeom prst="line">
            <a:avLst/>
          </a:prstGeom>
          <a:noFill/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502920" y="5020056"/>
            <a:ext cx="8229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C9A22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05</a:t>
            </a:r>
            <a:endParaRPr lang="en-US" sz="2600" dirty="0"/>
          </a:p>
        </p:txBody>
      </p:sp>
      <p:sp>
        <p:nvSpPr>
          <p:cNvPr id="24" name="Text 22"/>
          <p:cNvSpPr txBox="1"/>
          <p:nvPr/>
        </p:nvSpPr>
        <p:spPr>
          <a:xfrm>
            <a:off x="1463040" y="5047488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join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463040" y="5404104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Registration, timeline, and what's next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02920" y="0"/>
            <a:ext cx="11183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kern="0" spc="1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OPPORTUNITY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02920" y="6537960"/>
            <a:ext cx="11183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BA8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Keller Soccer Association  |  Player Development Academy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09728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3D3D3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Our families are asking for more.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02920" y="16916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KSA has </a:t>
            </a:r>
            <a:r>
              <a:rPr lang="en-US" sz="140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~1,700 </a:t>
            </a:r>
            <a:r>
              <a:rPr lang="en-US" sz="14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families who love soccer — and many want a structured development pathway between recreational leagues and expensive select club programs. Until now, that option hasn't existed within KSA.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02920" y="2697480"/>
            <a:ext cx="3456432" cy="3291840"/>
          </a:xfrm>
          <a:prstGeom prst="rect">
            <a:avLst/>
          </a:prstGeom>
          <a:solidFill>
            <a:srgbClr val="EAEC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502920" y="2697480"/>
            <a:ext cx="3456432" cy="54864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2971800"/>
            <a:ext cx="2907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GAP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3337560"/>
            <a:ext cx="29077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00376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No Middle Ground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4069080"/>
            <a:ext cx="290779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Families choose between low-cost rec soccer and $2,000+ select programs. There's no affordable, structured option in between.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4178808" y="2697480"/>
            <a:ext cx="3456432" cy="32918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178808" y="2697480"/>
            <a:ext cx="3456432" cy="54864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4453128" y="2971800"/>
            <a:ext cx="2907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PROVEN DEMAND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4453128" y="3337560"/>
            <a:ext cx="29077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Community Interest Confirmed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4453128" y="4069080"/>
            <a:ext cx="290779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D8E1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2026 parent survey confirmed 94% yes/maybe interest. Our community was ready — we just needed the right program.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7854696" y="2697480"/>
            <a:ext cx="3456432" cy="3291840"/>
          </a:xfrm>
          <a:prstGeom prst="rect">
            <a:avLst/>
          </a:prstGeom>
          <a:solidFill>
            <a:srgbClr val="EAEC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7854696" y="2697480"/>
            <a:ext cx="3456432" cy="54864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8129016" y="2971800"/>
            <a:ext cx="2907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VISION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8129016" y="3337560"/>
            <a:ext cx="29077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00376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 Development Academy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8129016" y="4069080"/>
            <a:ext cx="290779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Skill-focused, affordable, and locally based — powered by a qualified training partner within the KSA framework.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02920" y="0"/>
            <a:ext cx="11183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kern="0" spc="1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WHAT YOU TOLD US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02920" y="6537960"/>
            <a:ext cx="11183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BA8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Keller Soccer Association  |  Player Development Academy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0515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3D3D3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65 KSA families responded. The signal was clear.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1691640"/>
            <a:ext cx="2587752" cy="187452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502920" y="1691640"/>
            <a:ext cx="2587752" cy="54864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502920" y="1920240"/>
            <a:ext cx="25877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C9A22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94%</a:t>
            </a:r>
            <a:endParaRPr lang="en-US" sz="40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2834640"/>
            <a:ext cx="23134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Said Yes or Maybe</a:t>
            </a:r>
            <a:endParaRPr lang="en-US" sz="12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a development program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227832" y="1691640"/>
            <a:ext cx="2587752" cy="187452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227832" y="1691640"/>
            <a:ext cx="2587752" cy="54864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3227832" y="1920240"/>
            <a:ext cx="25877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C9A22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73%</a:t>
            </a:r>
            <a:endParaRPr lang="en-US" sz="4000" dirty="0"/>
          </a:p>
        </p:txBody>
      </p:sp>
      <p:sp>
        <p:nvSpPr>
          <p:cNvPr id="14" name="Text 12"/>
          <p:cNvSpPr txBox="1"/>
          <p:nvPr/>
        </p:nvSpPr>
        <p:spPr>
          <a:xfrm>
            <a:off x="3364992" y="2834640"/>
            <a:ext cx="23134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Said YES — no hesitation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952744" y="1691640"/>
            <a:ext cx="2587752" cy="187452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5952744" y="1691640"/>
            <a:ext cx="2587752" cy="54864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5952744" y="1920240"/>
            <a:ext cx="25877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C9A22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70.5%</a:t>
            </a:r>
            <a:endParaRPr lang="en-US" sz="4000" dirty="0"/>
          </a:p>
        </p:txBody>
      </p:sp>
      <p:sp>
        <p:nvSpPr>
          <p:cNvPr id="18" name="Text 16"/>
          <p:cNvSpPr txBox="1"/>
          <p:nvPr/>
        </p:nvSpPr>
        <p:spPr>
          <a:xfrm>
            <a:off x="6089904" y="2834640"/>
            <a:ext cx="23134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Want their child to play</a:t>
            </a:r>
            <a:endParaRPr lang="en-US" sz="12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school soccer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8677656" y="1691640"/>
            <a:ext cx="2587752" cy="187452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8677656" y="1691640"/>
            <a:ext cx="2587752" cy="54864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8677656" y="1920240"/>
            <a:ext cx="25877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C9A22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65.9%</a:t>
            </a:r>
            <a:endParaRPr lang="en-US" sz="4000" dirty="0"/>
          </a:p>
        </p:txBody>
      </p:sp>
      <p:sp>
        <p:nvSpPr>
          <p:cNvPr id="22" name="Text 20"/>
          <p:cNvSpPr txBox="1"/>
          <p:nvPr/>
        </p:nvSpPr>
        <p:spPr>
          <a:xfrm>
            <a:off x="8814816" y="2834640"/>
            <a:ext cx="23134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Want a mini-season</a:t>
            </a:r>
            <a:endParaRPr lang="en-US" sz="12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(5v5) component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502920" y="37947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2026 KSA Player Development Survey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502920" y="4297680"/>
            <a:ext cx="10881360" cy="1417320"/>
          </a:xfrm>
          <a:prstGeom prst="rect">
            <a:avLst/>
          </a:prstGeom>
          <a:solidFill>
            <a:srgbClr val="EAEC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822960" y="4526280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00376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“This is long overdue.”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822960" y="502920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KSA Parent, 2026 Survey Respondent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02920" y="0"/>
            <a:ext cx="11183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kern="0" spc="1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WHAT YOU'RE LOOKING FOR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02920" y="6537960"/>
            <a:ext cx="11183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BA8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Keller Soccer Association  |  Player Development Academy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0515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3D3D3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What motivates your interest (60 responses):</a:t>
            </a:r>
            <a:endParaRPr lang="en-US" sz="190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502920" y="1691640"/>
          <a:ext cx="740664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hape 5"/>
          <p:cNvSpPr/>
          <p:nvPr/>
        </p:nvSpPr>
        <p:spPr>
          <a:xfrm>
            <a:off x="8183880" y="1691640"/>
            <a:ext cx="3200400" cy="42062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8458200" y="196596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9A22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Bottom line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8458200" y="2423160"/>
            <a:ext cx="26517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D8E1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told us this isn't about trophies — it's about real skill-building, confidence, and giving your player a genuine next step. That's exactly what this program is built to deliver.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02920" y="0"/>
            <a:ext cx="11183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kern="0" spc="1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BUILT FROM YOUR FEEDBACK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02920" y="6537960"/>
            <a:ext cx="11183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BA8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Keller Soccer Association  |  Player Development Academy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05156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D3D3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Survey results gave us clear design parameters for the pilot.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02920" y="1691640"/>
            <a:ext cx="3520440" cy="1234440"/>
          </a:xfrm>
          <a:prstGeom prst="rect">
            <a:avLst/>
          </a:prstGeom>
          <a:solidFill>
            <a:srgbClr val="EAEC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685800" y="1801368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1C7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FREQUENCY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205740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0376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2x per Week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40487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52.5% preferred  |  41% chose 1x/week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685800" y="2651760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Pilot: 1 sessions/week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206240" y="1691640"/>
            <a:ext cx="3520440" cy="1234440"/>
          </a:xfrm>
          <a:prstGeom prst="rect">
            <a:avLst/>
          </a:prstGeom>
          <a:solidFill>
            <a:srgbClr val="EAEC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4389120" y="1801368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1C7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LENGTH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4389120" y="205740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0376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60 Minutes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389120" y="240487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59% preferred  |  21% chose 75 min</a:t>
            </a:r>
            <a:endParaRPr lang="en-US" sz="950" dirty="0"/>
          </a:p>
        </p:txBody>
      </p:sp>
      <p:sp>
        <p:nvSpPr>
          <p:cNvPr id="16" name="Text 14"/>
          <p:cNvSpPr txBox="1"/>
          <p:nvPr/>
        </p:nvSpPr>
        <p:spPr>
          <a:xfrm>
            <a:off x="4389120" y="2651760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Pilot: 60 min sessions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7909560" y="1691640"/>
            <a:ext cx="3520440" cy="1234440"/>
          </a:xfrm>
          <a:prstGeom prst="rect">
            <a:avLst/>
          </a:prstGeom>
          <a:solidFill>
            <a:srgbClr val="EAEC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8092440" y="1801368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1C7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 DURATION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8092440" y="205740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0376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 Months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092440" y="240487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54.2% preferred  |  22% chose 4 months</a:t>
            </a:r>
            <a:endParaRPr lang="en-US" sz="950" dirty="0"/>
          </a:p>
        </p:txBody>
      </p:sp>
      <p:sp>
        <p:nvSpPr>
          <p:cNvPr id="21" name="Text 19"/>
          <p:cNvSpPr txBox="1"/>
          <p:nvPr/>
        </p:nvSpPr>
        <p:spPr>
          <a:xfrm>
            <a:off x="8092440" y="2651760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Pilot: 2-month cohorts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502920" y="3108960"/>
            <a:ext cx="3520440" cy="1234440"/>
          </a:xfrm>
          <a:prstGeom prst="rect">
            <a:avLst/>
          </a:prstGeom>
          <a:solidFill>
            <a:srgbClr val="EAEC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85800" y="3218688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1C7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 SEASON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685800" y="347472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0376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Summer &amp; Winter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685800" y="382219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63% Summer  |  62% Winter (top picks)</a:t>
            </a:r>
            <a:endParaRPr lang="en-US" sz="950" dirty="0"/>
          </a:p>
        </p:txBody>
      </p:sp>
      <p:sp>
        <p:nvSpPr>
          <p:cNvPr id="26" name="Text 24"/>
          <p:cNvSpPr txBox="1"/>
          <p:nvPr/>
        </p:nvSpPr>
        <p:spPr>
          <a:xfrm>
            <a:off x="685800" y="4069080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 seasonal cohorts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4206240" y="3108960"/>
            <a:ext cx="3520440" cy="1234440"/>
          </a:xfrm>
          <a:prstGeom prst="rect">
            <a:avLst/>
          </a:prstGeom>
          <a:solidFill>
            <a:srgbClr val="EAEC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4389120" y="3218688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1C7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GROUPING</a:t>
            </a:r>
            <a:endParaRPr lang="en-US" sz="1000" dirty="0"/>
          </a:p>
        </p:txBody>
      </p:sp>
      <p:sp>
        <p:nvSpPr>
          <p:cNvPr id="29" name="Text 27"/>
          <p:cNvSpPr txBox="1"/>
          <p:nvPr/>
        </p:nvSpPr>
        <p:spPr>
          <a:xfrm>
            <a:off x="4389120" y="347472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0376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By Skill Level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389120" y="382219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78.7% support skill-based teams</a:t>
            </a:r>
            <a:endParaRPr lang="en-US" sz="950" dirty="0"/>
          </a:p>
        </p:txBody>
      </p:sp>
      <p:sp>
        <p:nvSpPr>
          <p:cNvPr id="31" name="Text 29"/>
          <p:cNvSpPr txBox="1"/>
          <p:nvPr/>
        </p:nvSpPr>
        <p:spPr>
          <a:xfrm>
            <a:off x="4389120" y="4069080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Beginner / Developing / Advanced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7909560" y="3108960"/>
            <a:ext cx="3520440" cy="1234440"/>
          </a:xfrm>
          <a:prstGeom prst="rect">
            <a:avLst/>
          </a:prstGeom>
          <a:solidFill>
            <a:srgbClr val="EAEC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 txBox="1"/>
          <p:nvPr/>
        </p:nvSpPr>
        <p:spPr>
          <a:xfrm>
            <a:off x="8092440" y="3218688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1C7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 ENVIRONMENT</a:t>
            </a:r>
            <a:endParaRPr lang="en-US" sz="1000" dirty="0"/>
          </a:p>
        </p:txBody>
      </p:sp>
      <p:sp>
        <p:nvSpPr>
          <p:cNvPr id="34" name="Text 32"/>
          <p:cNvSpPr txBox="1"/>
          <p:nvPr/>
        </p:nvSpPr>
        <p:spPr>
          <a:xfrm>
            <a:off x="8092440" y="347472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0376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Balanced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092440" y="382219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59% prefer instruction + competition mix</a:t>
            </a:r>
            <a:endParaRPr lang="en-US" sz="950" dirty="0"/>
          </a:p>
        </p:txBody>
      </p:sp>
      <p:sp>
        <p:nvSpPr>
          <p:cNvPr id="36" name="Text 34"/>
          <p:cNvSpPr txBox="1"/>
          <p:nvPr/>
        </p:nvSpPr>
        <p:spPr>
          <a:xfrm>
            <a:off x="8092440" y="4069080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Structured training + mini games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02920" y="0"/>
            <a:ext cx="11183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kern="0" spc="1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 THEIR OWN WORDS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02920" y="6537960"/>
            <a:ext cx="11183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BA8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Keller Soccer Association  |  Player Development Academy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05156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D3D3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KSA parents have spoken — the message has been consistent.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02920" y="1691640"/>
            <a:ext cx="5321808" cy="2011680"/>
          </a:xfrm>
          <a:prstGeom prst="rect">
            <a:avLst/>
          </a:prstGeom>
          <a:solidFill>
            <a:srgbClr val="EAEC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502920" y="1691640"/>
            <a:ext cx="73152" cy="201168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22960" y="1920240"/>
            <a:ext cx="4681728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 i="1" dirty="0">
                <a:solidFill>
                  <a:srgbClr val="00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“It's the middle ground between rec and club.”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3246120"/>
            <a:ext cx="46817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KSA Parent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053328" y="1691640"/>
            <a:ext cx="5321808" cy="2011680"/>
          </a:xfrm>
          <a:prstGeom prst="rect">
            <a:avLst/>
          </a:prstGeom>
          <a:solidFill>
            <a:srgbClr val="EAEC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053328" y="1691640"/>
            <a:ext cx="73152" cy="201168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920240"/>
            <a:ext cx="4681728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 i="1" dirty="0">
                <a:solidFill>
                  <a:srgbClr val="00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“Good coaching and good competition at a reasonable price and close to home.”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373368" y="3246120"/>
            <a:ext cx="46817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KSA Parent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02920" y="3931920"/>
            <a:ext cx="5321808" cy="2011680"/>
          </a:xfrm>
          <a:prstGeom prst="rect">
            <a:avLst/>
          </a:prstGeom>
          <a:solidFill>
            <a:srgbClr val="EAEC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502920" y="3931920"/>
            <a:ext cx="73152" cy="201168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822960" y="4160520"/>
            <a:ext cx="4681728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 i="1" dirty="0">
                <a:solidFill>
                  <a:srgbClr val="00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“I wished there had been something more challenging for her.”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22960" y="5486400"/>
            <a:ext cx="46817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Parent of former KSA player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053328" y="3931920"/>
            <a:ext cx="5321808" cy="2011680"/>
          </a:xfrm>
          <a:prstGeom prst="rect">
            <a:avLst/>
          </a:prstGeom>
          <a:solidFill>
            <a:srgbClr val="EAEC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053328" y="3931920"/>
            <a:ext cx="73152" cy="201168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6373368" y="4160520"/>
            <a:ext cx="4681728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 i="1" dirty="0">
                <a:solidFill>
                  <a:srgbClr val="00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“Incorporate insight from KISD coaches so the program vertically aligns with school systems.”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6373368" y="5486400"/>
            <a:ext cx="46817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KSA Parent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02920" y="0"/>
            <a:ext cx="11183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kern="0" spc="1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WHERE THIS FITS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02920" y="6537960"/>
            <a:ext cx="11183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BA8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Keller Soccer Association  |  Player Development Academy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0058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3D3D3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Real development, without the club price tag.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502920" y="1600200"/>
            <a:ext cx="3520440" cy="4572000"/>
          </a:xfrm>
          <a:prstGeom prst="rect">
            <a:avLst/>
          </a:prstGeom>
          <a:solidFill>
            <a:srgbClr val="EAEC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58952" y="1828800"/>
            <a:ext cx="3008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KSA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758952" y="2130552"/>
            <a:ext cx="300837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D3D3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Recreational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58952" y="2743200"/>
            <a:ext cx="30083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C9A22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$150–$200</a:t>
            </a:r>
            <a:endParaRPr lang="en-US" sz="2400" dirty="0"/>
          </a:p>
        </p:txBody>
      </p:sp>
      <p:sp>
        <p:nvSpPr>
          <p:cNvPr id="11" name="Text 9"/>
          <p:cNvSpPr txBox="1"/>
          <p:nvPr/>
        </p:nvSpPr>
        <p:spPr>
          <a:xfrm>
            <a:off x="758952" y="3227832"/>
            <a:ext cx="3008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season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758952" y="3712464"/>
            <a:ext cx="118872" cy="118872"/>
          </a:xfrm>
          <a:prstGeom prst="ellipse">
            <a:avLst/>
          </a:prstGeom>
          <a:solidFill>
            <a:srgbClr val="AAAAA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1005840" y="3602736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Volunteer coaches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758952" y="4123944"/>
            <a:ext cx="118872" cy="118872"/>
          </a:xfrm>
          <a:prstGeom prst="ellipse">
            <a:avLst/>
          </a:prstGeom>
          <a:solidFill>
            <a:srgbClr val="AAAAA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1005840" y="4014216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 cost / free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758952" y="4535424"/>
            <a:ext cx="118872" cy="118872"/>
          </a:xfrm>
          <a:prstGeom prst="ellipse">
            <a:avLst/>
          </a:prstGeom>
          <a:solidFill>
            <a:srgbClr val="AAAAA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1005840" y="4425696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Games focused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758952" y="4946904"/>
            <a:ext cx="118872" cy="118872"/>
          </a:xfrm>
          <a:prstGeom prst="ellipse">
            <a:avLst/>
          </a:prstGeom>
          <a:solidFill>
            <a:srgbClr val="AAAAA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1005840" y="4837176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formal development curriculum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758952" y="5358384"/>
            <a:ext cx="118872" cy="118872"/>
          </a:xfrm>
          <a:prstGeom prst="ellipse">
            <a:avLst/>
          </a:prstGeom>
          <a:solidFill>
            <a:srgbClr val="AAAAA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1005840" y="5248656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Limited skill progression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4206240" y="1600200"/>
            <a:ext cx="3520440" cy="457200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4206240" y="1600200"/>
            <a:ext cx="3520440" cy="64008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 txBox="1"/>
          <p:nvPr/>
        </p:nvSpPr>
        <p:spPr>
          <a:xfrm>
            <a:off x="4462272" y="1828800"/>
            <a:ext cx="3008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PROGRAM - PILOT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4462272" y="2130552"/>
            <a:ext cx="300837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KSA Development Academy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4462272" y="2743200"/>
            <a:ext cx="30083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C9A22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$150</a:t>
            </a:r>
            <a:endParaRPr lang="en-US" sz="2400" dirty="0"/>
          </a:p>
        </p:txBody>
      </p:sp>
      <p:sp>
        <p:nvSpPr>
          <p:cNvPr id="27" name="Text 25"/>
          <p:cNvSpPr txBox="1"/>
          <p:nvPr/>
        </p:nvSpPr>
        <p:spPr>
          <a:xfrm>
            <a:off x="4462272" y="3227832"/>
            <a:ext cx="3008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9D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2-month program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4462272" y="3712464"/>
            <a:ext cx="118872" cy="118872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 txBox="1"/>
          <p:nvPr/>
        </p:nvSpPr>
        <p:spPr>
          <a:xfrm>
            <a:off x="4709160" y="3602736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Qualified paid coaches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4462272" y="4123944"/>
            <a:ext cx="118872" cy="118872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4709160" y="4014216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Affordable pricing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4462272" y="4535424"/>
            <a:ext cx="118872" cy="118872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 txBox="1"/>
          <p:nvPr/>
        </p:nvSpPr>
        <p:spPr>
          <a:xfrm>
            <a:off x="4709160" y="4425696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1x/week structured training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4462272" y="4946904"/>
            <a:ext cx="118872" cy="118872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 txBox="1"/>
          <p:nvPr/>
        </p:nvSpPr>
        <p:spPr>
          <a:xfrm>
            <a:off x="4709160" y="4837176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Skill-based grouping</a:t>
            </a:r>
            <a:endParaRPr lang="en-US" sz="1150" dirty="0"/>
          </a:p>
        </p:txBody>
      </p:sp>
      <p:sp>
        <p:nvSpPr>
          <p:cNvPr id="36" name="Shape 34"/>
          <p:cNvSpPr/>
          <p:nvPr/>
        </p:nvSpPr>
        <p:spPr>
          <a:xfrm>
            <a:off x="4462272" y="5358384"/>
            <a:ext cx="118872" cy="118872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 txBox="1"/>
          <p:nvPr/>
        </p:nvSpPr>
        <p:spPr>
          <a:xfrm>
            <a:off x="4709160" y="5248656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Mini-season + tournament</a:t>
            </a:r>
            <a:endParaRPr lang="en-US" sz="1150" dirty="0"/>
          </a:p>
        </p:txBody>
      </p:sp>
      <p:sp>
        <p:nvSpPr>
          <p:cNvPr id="38" name="Shape 36"/>
          <p:cNvSpPr/>
          <p:nvPr/>
        </p:nvSpPr>
        <p:spPr>
          <a:xfrm>
            <a:off x="4462272" y="5769864"/>
            <a:ext cx="118872" cy="118872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 txBox="1"/>
          <p:nvPr/>
        </p:nvSpPr>
        <p:spPr>
          <a:xfrm>
            <a:off x="4709160" y="5660136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HS readiness pathway</a:t>
            </a:r>
            <a:endParaRPr lang="en-US" sz="1150" dirty="0"/>
          </a:p>
        </p:txBody>
      </p:sp>
      <p:sp>
        <p:nvSpPr>
          <p:cNvPr id="40" name="Shape 38"/>
          <p:cNvSpPr/>
          <p:nvPr/>
        </p:nvSpPr>
        <p:spPr>
          <a:xfrm>
            <a:off x="7909560" y="1600200"/>
            <a:ext cx="3520440" cy="4572000"/>
          </a:xfrm>
          <a:prstGeom prst="rect">
            <a:avLst/>
          </a:prstGeom>
          <a:solidFill>
            <a:srgbClr val="2B2B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 txBox="1"/>
          <p:nvPr/>
        </p:nvSpPr>
        <p:spPr>
          <a:xfrm>
            <a:off x="8165592" y="1828800"/>
            <a:ext cx="3008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EXTERNAL</a:t>
            </a:r>
            <a:endParaRPr lang="en-US" sz="1050" dirty="0"/>
          </a:p>
        </p:txBody>
      </p:sp>
      <p:sp>
        <p:nvSpPr>
          <p:cNvPr id="42" name="Text 40"/>
          <p:cNvSpPr txBox="1"/>
          <p:nvPr/>
        </p:nvSpPr>
        <p:spPr>
          <a:xfrm>
            <a:off x="8165592" y="2130552"/>
            <a:ext cx="300837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Select / Club</a:t>
            </a:r>
            <a:endParaRPr lang="en-US" sz="1600" dirty="0"/>
          </a:p>
        </p:txBody>
      </p:sp>
      <p:sp>
        <p:nvSpPr>
          <p:cNvPr id="43" name="Text 41"/>
          <p:cNvSpPr txBox="1"/>
          <p:nvPr/>
        </p:nvSpPr>
        <p:spPr>
          <a:xfrm>
            <a:off x="8165592" y="2743200"/>
            <a:ext cx="30083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C9A22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$3,000–$5,000+</a:t>
            </a:r>
            <a:endParaRPr lang="en-US" sz="2400" dirty="0"/>
          </a:p>
        </p:txBody>
      </p:sp>
      <p:sp>
        <p:nvSpPr>
          <p:cNvPr id="44" name="Text 42"/>
          <p:cNvSpPr txBox="1"/>
          <p:nvPr/>
        </p:nvSpPr>
        <p:spPr>
          <a:xfrm>
            <a:off x="8165592" y="3227832"/>
            <a:ext cx="3008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year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8165592" y="3712464"/>
            <a:ext cx="118872" cy="118872"/>
          </a:xfrm>
          <a:prstGeom prst="ellipse">
            <a:avLst/>
          </a:prstGeom>
          <a:solidFill>
            <a:srgbClr val="8888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 txBox="1"/>
          <p:nvPr/>
        </p:nvSpPr>
        <p:spPr>
          <a:xfrm>
            <a:off x="8412480" y="3602736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Elite coaches</a:t>
            </a:r>
            <a:endParaRPr lang="en-US" sz="1150" dirty="0"/>
          </a:p>
        </p:txBody>
      </p:sp>
      <p:sp>
        <p:nvSpPr>
          <p:cNvPr id="47" name="Shape 45"/>
          <p:cNvSpPr/>
          <p:nvPr/>
        </p:nvSpPr>
        <p:spPr>
          <a:xfrm>
            <a:off x="8165592" y="4123944"/>
            <a:ext cx="118872" cy="118872"/>
          </a:xfrm>
          <a:prstGeom prst="ellipse">
            <a:avLst/>
          </a:prstGeom>
          <a:solidFill>
            <a:srgbClr val="8888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" name="Text 46"/>
          <p:cNvSpPr txBox="1"/>
          <p:nvPr/>
        </p:nvSpPr>
        <p:spPr>
          <a:xfrm>
            <a:off x="8412480" y="4014216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 required</a:t>
            </a:r>
            <a:endParaRPr lang="en-US" sz="1150" dirty="0"/>
          </a:p>
        </p:txBody>
      </p:sp>
      <p:sp>
        <p:nvSpPr>
          <p:cNvPr id="49" name="Shape 47"/>
          <p:cNvSpPr/>
          <p:nvPr/>
        </p:nvSpPr>
        <p:spPr>
          <a:xfrm>
            <a:off x="8165592" y="4535424"/>
            <a:ext cx="118872" cy="118872"/>
          </a:xfrm>
          <a:prstGeom prst="ellipse">
            <a:avLst/>
          </a:prstGeom>
          <a:solidFill>
            <a:srgbClr val="8888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" name="Text 48"/>
          <p:cNvSpPr txBox="1"/>
          <p:nvPr/>
        </p:nvSpPr>
        <p:spPr>
          <a:xfrm>
            <a:off x="8412480" y="4425696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Year-round commitment</a:t>
            </a:r>
            <a:endParaRPr lang="en-US" sz="1150" dirty="0"/>
          </a:p>
        </p:txBody>
      </p:sp>
      <p:sp>
        <p:nvSpPr>
          <p:cNvPr id="51" name="Shape 49"/>
          <p:cNvSpPr/>
          <p:nvPr/>
        </p:nvSpPr>
        <p:spPr>
          <a:xfrm>
            <a:off x="8165592" y="4946904"/>
            <a:ext cx="118872" cy="118872"/>
          </a:xfrm>
          <a:prstGeom prst="ellipse">
            <a:avLst/>
          </a:prstGeom>
          <a:solidFill>
            <a:srgbClr val="8888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2" name="Text 50"/>
          <p:cNvSpPr txBox="1"/>
          <p:nvPr/>
        </p:nvSpPr>
        <p:spPr>
          <a:xfrm>
            <a:off x="8412480" y="4837176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Tournament play</a:t>
            </a:r>
            <a:endParaRPr lang="en-US" sz="1150" dirty="0"/>
          </a:p>
        </p:txBody>
      </p:sp>
      <p:sp>
        <p:nvSpPr>
          <p:cNvPr id="53" name="Shape 51"/>
          <p:cNvSpPr/>
          <p:nvPr/>
        </p:nvSpPr>
        <p:spPr>
          <a:xfrm>
            <a:off x="8165592" y="5358384"/>
            <a:ext cx="118872" cy="118872"/>
          </a:xfrm>
          <a:prstGeom prst="ellipse">
            <a:avLst/>
          </a:prstGeom>
          <a:solidFill>
            <a:srgbClr val="8888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" name="Text 52"/>
          <p:cNvSpPr txBox="1"/>
          <p:nvPr/>
        </p:nvSpPr>
        <p:spPr>
          <a:xfrm>
            <a:off x="8412480" y="5248656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financial commitment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02920" y="0"/>
            <a:ext cx="11183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kern="0" spc="1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FIVE PILLARS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02920" y="6537960"/>
            <a:ext cx="11183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BA8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Keller Soccer Association  |  Player Development Academy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502920" y="1051560"/>
            <a:ext cx="10881360" cy="96012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170432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KSA Mission for This Program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1444752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“A challenging and structured program that helps aspiring athletes build technique and confidence while learning the problem-solving skills required to be successful at high levels of competition — in a fun, motivating, and accessible climate.”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02920" y="2240280"/>
            <a:ext cx="2084832" cy="32918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502920" y="2240280"/>
            <a:ext cx="2084832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502920" y="2468880"/>
            <a:ext cx="20848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1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1202436" y="2834640"/>
            <a:ext cx="685800" cy="685800"/>
          </a:xfrm>
          <a:prstGeom prst="ellipse">
            <a:avLst/>
          </a:prstGeom>
          <a:solidFill>
            <a:srgbClr val="1C72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1202436" y="28346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</a:t>
            </a:r>
            <a:endParaRPr lang="en-US" sz="2600" dirty="0"/>
          </a:p>
        </p:txBody>
      </p:sp>
      <p:sp>
        <p:nvSpPr>
          <p:cNvPr id="14" name="Text 12"/>
          <p:cNvSpPr txBox="1"/>
          <p:nvPr/>
        </p:nvSpPr>
        <p:spPr>
          <a:xfrm>
            <a:off x="612648" y="3749040"/>
            <a:ext cx="186537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Ball Mastery</a:t>
            </a:r>
            <a:endParaRPr lang="en-US" sz="135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&amp; Technical Dev.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1271016" y="5212080"/>
            <a:ext cx="548640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2706624" y="2240280"/>
            <a:ext cx="2084832" cy="3291840"/>
          </a:xfrm>
          <a:prstGeom prst="rect">
            <a:avLst/>
          </a:prstGeom>
          <a:solidFill>
            <a:srgbClr val="1C72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2706624" y="2240280"/>
            <a:ext cx="2084832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2706624" y="2468880"/>
            <a:ext cx="20848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2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3406140" y="2834640"/>
            <a:ext cx="685800" cy="685800"/>
          </a:xfrm>
          <a:prstGeom prst="ellipse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3406140" y="28346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</a:t>
            </a:r>
            <a:endParaRPr lang="en-US" sz="2600" dirty="0"/>
          </a:p>
        </p:txBody>
      </p:sp>
      <p:sp>
        <p:nvSpPr>
          <p:cNvPr id="21" name="Text 19"/>
          <p:cNvSpPr txBox="1"/>
          <p:nvPr/>
        </p:nvSpPr>
        <p:spPr>
          <a:xfrm>
            <a:off x="2816352" y="3749040"/>
            <a:ext cx="186537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Speed, Agility</a:t>
            </a:r>
            <a:endParaRPr lang="en-US" sz="135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&amp; Conditioning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3474720" y="5212080"/>
            <a:ext cx="548640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4910328" y="2240280"/>
            <a:ext cx="2084832" cy="32918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4910328" y="2240280"/>
            <a:ext cx="2084832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4910328" y="2468880"/>
            <a:ext cx="20848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3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5609844" y="2834640"/>
            <a:ext cx="685800" cy="685800"/>
          </a:xfrm>
          <a:prstGeom prst="ellipse">
            <a:avLst/>
          </a:prstGeom>
          <a:solidFill>
            <a:srgbClr val="1C72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5609844" y="28346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2600" dirty="0"/>
          </a:p>
        </p:txBody>
      </p:sp>
      <p:sp>
        <p:nvSpPr>
          <p:cNvPr id="28" name="Text 26"/>
          <p:cNvSpPr txBox="1"/>
          <p:nvPr/>
        </p:nvSpPr>
        <p:spPr>
          <a:xfrm>
            <a:off x="5020056" y="3749040"/>
            <a:ext cx="186537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Game Intelligence</a:t>
            </a:r>
            <a:endParaRPr lang="en-US" sz="135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&amp; Decision-Making</a:t>
            </a:r>
            <a:endParaRPr lang="en-US" sz="1350" dirty="0"/>
          </a:p>
        </p:txBody>
      </p:sp>
      <p:sp>
        <p:nvSpPr>
          <p:cNvPr id="29" name="Shape 27"/>
          <p:cNvSpPr/>
          <p:nvPr/>
        </p:nvSpPr>
        <p:spPr>
          <a:xfrm>
            <a:off x="5678424" y="5212080"/>
            <a:ext cx="548640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7114032" y="2240280"/>
            <a:ext cx="2084832" cy="3291840"/>
          </a:xfrm>
          <a:prstGeom prst="rect">
            <a:avLst/>
          </a:prstGeom>
          <a:solidFill>
            <a:srgbClr val="1C72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7114032" y="2240280"/>
            <a:ext cx="2084832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 txBox="1"/>
          <p:nvPr/>
        </p:nvSpPr>
        <p:spPr>
          <a:xfrm>
            <a:off x="7114032" y="2468880"/>
            <a:ext cx="20848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4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7813548" y="2834640"/>
            <a:ext cx="685800" cy="685800"/>
          </a:xfrm>
          <a:prstGeom prst="ellipse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 txBox="1"/>
          <p:nvPr/>
        </p:nvSpPr>
        <p:spPr>
          <a:xfrm>
            <a:off x="7813548" y="28346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</a:t>
            </a:r>
            <a:endParaRPr lang="en-US" sz="2600" dirty="0"/>
          </a:p>
        </p:txBody>
      </p:sp>
      <p:sp>
        <p:nvSpPr>
          <p:cNvPr id="35" name="Text 33"/>
          <p:cNvSpPr txBox="1"/>
          <p:nvPr/>
        </p:nvSpPr>
        <p:spPr>
          <a:xfrm>
            <a:off x="7223760" y="3749040"/>
            <a:ext cx="186537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Confidence</a:t>
            </a:r>
            <a:endParaRPr lang="en-US" sz="135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&amp; Fun</a:t>
            </a:r>
            <a:endParaRPr lang="en-US" sz="1350" dirty="0"/>
          </a:p>
        </p:txBody>
      </p:sp>
      <p:sp>
        <p:nvSpPr>
          <p:cNvPr id="36" name="Shape 34"/>
          <p:cNvSpPr/>
          <p:nvPr/>
        </p:nvSpPr>
        <p:spPr>
          <a:xfrm>
            <a:off x="7882128" y="5212080"/>
            <a:ext cx="548640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9317736" y="2240280"/>
            <a:ext cx="2084832" cy="32918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9317736" y="2240280"/>
            <a:ext cx="2084832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 txBox="1"/>
          <p:nvPr/>
        </p:nvSpPr>
        <p:spPr>
          <a:xfrm>
            <a:off x="9317736" y="2468880"/>
            <a:ext cx="20848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5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10017252" y="2834640"/>
            <a:ext cx="685800" cy="685800"/>
          </a:xfrm>
          <a:prstGeom prst="ellipse">
            <a:avLst/>
          </a:prstGeom>
          <a:solidFill>
            <a:srgbClr val="1C72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 txBox="1"/>
          <p:nvPr/>
        </p:nvSpPr>
        <p:spPr>
          <a:xfrm>
            <a:off x="10017252" y="28346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</a:t>
            </a:r>
            <a:endParaRPr lang="en-US" sz="2600" dirty="0"/>
          </a:p>
        </p:txBody>
      </p:sp>
      <p:sp>
        <p:nvSpPr>
          <p:cNvPr id="42" name="Text 40"/>
          <p:cNvSpPr txBox="1"/>
          <p:nvPr/>
        </p:nvSpPr>
        <p:spPr>
          <a:xfrm>
            <a:off x="9427464" y="3749040"/>
            <a:ext cx="186537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Tactical</a:t>
            </a:r>
            <a:endParaRPr lang="en-US" sz="135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Awareness</a:t>
            </a:r>
            <a:endParaRPr lang="en-US" sz="1350" dirty="0"/>
          </a:p>
        </p:txBody>
      </p:sp>
      <p:sp>
        <p:nvSpPr>
          <p:cNvPr id="43" name="Shape 41"/>
          <p:cNvSpPr/>
          <p:nvPr/>
        </p:nvSpPr>
        <p:spPr>
          <a:xfrm>
            <a:off x="10085832" y="5212080"/>
            <a:ext cx="548640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37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02920" y="0"/>
            <a:ext cx="11183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kern="0" spc="1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MEET YOUR TRAINING PARTNER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00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02920" y="6537960"/>
            <a:ext cx="11183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BA8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Keller Soccer Association  |  Player Development Academy</a:t>
            </a:r>
            <a:endParaRPr lang="en-US" sz="1050" dirty="0"/>
          </a:p>
        </p:txBody>
      </p:sp>
      <p:pic>
        <p:nvPicPr>
          <p:cNvPr id="6" name="Image 0" descr="/home/claude/ksa-parent-pptx/gft_logo_clean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463040"/>
            <a:ext cx="3017520" cy="1333831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3200400"/>
            <a:ext cx="603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Founded in 2008 by former professional soccer player Jeremie Piette.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3886200"/>
            <a:ext cx="60350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D8E1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Jeremie now develops athletes competing at the highest levels — from elite club and high school standouts to collegiate and professional players. GFT also works with beginner players who simply want to improve. Their track record is the long-term development of athletes.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7086600" y="1371600"/>
            <a:ext cx="4480560" cy="4846320"/>
          </a:xfrm>
          <a:prstGeom prst="rect">
            <a:avLst/>
          </a:prstGeom>
          <a:solidFill>
            <a:srgbClr val="0A4A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360920" y="160020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C9A22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“Official developmental bridge”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7360920" y="2103120"/>
            <a:ext cx="3931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GFT is the official developmental bridge between recreational soccer and competitive players within Keller Soccer Association.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360920" y="324612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Their approach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7360920" y="3611880"/>
            <a:ext cx="3931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D8E1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“The GFT methodology focuses on helping players recognize problems, evaluate options, and execute solutions under pressure — not just repeat drills.”</a:t>
            </a:r>
            <a:endParaRPr lang="en-US" sz="1250" dirty="0"/>
          </a:p>
        </p:txBody>
      </p:sp>
      <p:sp>
        <p:nvSpPr>
          <p:cNvPr id="14" name="Text 11"/>
          <p:cNvSpPr txBox="1"/>
          <p:nvPr/>
        </p:nvSpPr>
        <p:spPr>
          <a:xfrm>
            <a:off x="7360920" y="5074920"/>
            <a:ext cx="3931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session is coached by qualified, paid GFT staff — not volunteer parent-coaches.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02920" y="0"/>
            <a:ext cx="11183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kern="0" spc="1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GFT DEVELOPMENT FRAMEWORK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02920" y="6537960"/>
            <a:ext cx="11183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BA8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Keller Soccer Association  |  Player Development Academy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0058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3D3D3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Most organizations do drills. GFT develops players.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502920" y="1691640"/>
            <a:ext cx="3520440" cy="448056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77240" y="196596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7724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376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1463040" y="196596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Foundation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2743200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FOCUS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3063240"/>
            <a:ext cx="2971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●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Ball skills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●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Coordination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●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mechanics &amp; first touch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●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Confidence on the ball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77240" y="4663440"/>
            <a:ext cx="2971800" cy="27432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777240" y="4800600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PLAYER OUTCOME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5093208"/>
            <a:ext cx="2971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i="1" dirty="0">
                <a:solidFill>
                  <a:srgbClr val="E5E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Players become comfortable and confident in possession — and start practicing at home.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206240" y="1691640"/>
            <a:ext cx="3520440" cy="4480560"/>
          </a:xfrm>
          <a:prstGeom prst="rect">
            <a:avLst/>
          </a:prstGeom>
          <a:solidFill>
            <a:srgbClr val="0A4A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480560" y="196596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448056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376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5166360" y="196596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Application</a:t>
            </a:r>
            <a:endParaRPr lang="en-US" sz="1900" dirty="0"/>
          </a:p>
        </p:txBody>
      </p:sp>
      <p:sp>
        <p:nvSpPr>
          <p:cNvPr id="20" name="Text 18"/>
          <p:cNvSpPr txBox="1"/>
          <p:nvPr/>
        </p:nvSpPr>
        <p:spPr>
          <a:xfrm>
            <a:off x="4480560" y="2743200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FOCUS</a:t>
            </a:r>
            <a:endParaRPr lang="en-US" sz="1050" dirty="0"/>
          </a:p>
        </p:txBody>
      </p:sp>
      <p:sp>
        <p:nvSpPr>
          <p:cNvPr id="21" name="Text 19"/>
          <p:cNvSpPr txBox="1"/>
          <p:nvPr/>
        </p:nvSpPr>
        <p:spPr>
          <a:xfrm>
            <a:off x="4480560" y="3063240"/>
            <a:ext cx="2971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●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 execution under pressure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●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making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●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Speed of play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●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Small-group tactical concepts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480560" y="4663440"/>
            <a:ext cx="2971800" cy="27432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4480560" y="4800600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PLAYER OUTCOME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480560" y="5093208"/>
            <a:ext cx="2971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i="1" dirty="0">
                <a:solidFill>
                  <a:srgbClr val="E5E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Players begin recognizing solutions rather than memorizing moves.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7909560" y="1691640"/>
            <a:ext cx="3520440" cy="4480560"/>
          </a:xfrm>
          <a:prstGeom prst="rect">
            <a:avLst/>
          </a:prstGeom>
          <a:solidFill>
            <a:srgbClr val="1C72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8183880" y="196596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818388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376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2200" dirty="0"/>
          </a:p>
        </p:txBody>
      </p:sp>
      <p:sp>
        <p:nvSpPr>
          <p:cNvPr id="28" name="Text 26"/>
          <p:cNvSpPr txBox="1"/>
          <p:nvPr/>
        </p:nvSpPr>
        <p:spPr>
          <a:xfrm>
            <a:off x="8869680" y="196596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Performance</a:t>
            </a:r>
            <a:endParaRPr lang="en-US" sz="1900" dirty="0"/>
          </a:p>
        </p:txBody>
      </p:sp>
      <p:sp>
        <p:nvSpPr>
          <p:cNvPr id="29" name="Text 27"/>
          <p:cNvSpPr txBox="1"/>
          <p:nvPr/>
        </p:nvSpPr>
        <p:spPr>
          <a:xfrm>
            <a:off x="8183880" y="2743200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FOCUS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8183880" y="3063240"/>
            <a:ext cx="2971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●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Game-realistic scenarios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●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Competitive exercises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●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 solving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●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Advanced tactical awareness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8183880" y="4663440"/>
            <a:ext cx="2971800" cy="27432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 txBox="1"/>
          <p:nvPr/>
        </p:nvSpPr>
        <p:spPr>
          <a:xfrm>
            <a:off x="8183880" y="4800600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PLAYER OUTCOME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8183880" y="5093208"/>
            <a:ext cx="2971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i="1" dirty="0">
                <a:solidFill>
                  <a:srgbClr val="E5E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Players demonstrate improved execution and decision-making in game-like situations.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02920" y="0"/>
            <a:ext cx="11183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kern="0" spc="1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PILOT TRACKS &amp; GROUPS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02920" y="6537960"/>
            <a:ext cx="11183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BA8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Keller Soccer Association  |  Player Development Academy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0058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3D3D3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Every player is coached at the right level.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502920" y="1645920"/>
            <a:ext cx="3520440" cy="2286000"/>
          </a:xfrm>
          <a:prstGeom prst="rect">
            <a:avLst/>
          </a:prstGeom>
          <a:solidFill>
            <a:srgbClr val="EAEC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502920" y="1645920"/>
            <a:ext cx="73152" cy="2286000"/>
          </a:xfrm>
          <a:prstGeom prst="rect">
            <a:avLst/>
          </a:prstGeom>
          <a:solidFill>
            <a:srgbClr val="1C72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22960" y="187452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376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Beginner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2423160"/>
            <a:ext cx="2971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players building foundational ball control, basic passing, and game awareness.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06240" y="1645920"/>
            <a:ext cx="3520440" cy="2286000"/>
          </a:xfrm>
          <a:prstGeom prst="rect">
            <a:avLst/>
          </a:prstGeom>
          <a:solidFill>
            <a:srgbClr val="EAEC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206240" y="1645920"/>
            <a:ext cx="73152" cy="2286000"/>
          </a:xfrm>
          <a:prstGeom prst="rect">
            <a:avLst/>
          </a:prstGeom>
          <a:solidFill>
            <a:srgbClr val="1C72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4526280" y="187452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376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Developing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526280" y="2423160"/>
            <a:ext cx="2971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Players with experience focused on refining technique, decision-making, and fitness.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909560" y="1645920"/>
            <a:ext cx="3520440" cy="2286000"/>
          </a:xfrm>
          <a:prstGeom prst="rect">
            <a:avLst/>
          </a:prstGeom>
          <a:solidFill>
            <a:srgbClr val="EAEC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7909560" y="1645920"/>
            <a:ext cx="73152" cy="2286000"/>
          </a:xfrm>
          <a:prstGeom prst="rect">
            <a:avLst/>
          </a:prstGeom>
          <a:solidFill>
            <a:srgbClr val="1C72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8229600" y="187452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376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Advanced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8229600" y="2423160"/>
            <a:ext cx="2971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Skilled players preparing for middle school, high school, or competitive club soccer.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502920" y="4160520"/>
            <a:ext cx="3520440" cy="16916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777240" y="4434840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ENROLLMENT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777240" y="484632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~50 Players (Pilot)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4206240" y="4160520"/>
            <a:ext cx="3520440" cy="16916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4480560" y="4434840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PRICING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4480560" y="484632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$150 / Player</a:t>
            </a:r>
            <a:endParaRPr lang="en-US" sz="2200" dirty="0"/>
          </a:p>
        </p:txBody>
      </p:sp>
      <p:sp>
        <p:nvSpPr>
          <p:cNvPr id="25" name="Shape 23"/>
          <p:cNvSpPr/>
          <p:nvPr/>
        </p:nvSpPr>
        <p:spPr>
          <a:xfrm>
            <a:off x="7909560" y="4160520"/>
            <a:ext cx="3520440" cy="16916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 txBox="1"/>
          <p:nvPr/>
        </p:nvSpPr>
        <p:spPr>
          <a:xfrm>
            <a:off x="8183880" y="4434840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PLAYER GROUPING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8183880" y="484632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By Skill Level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02920" y="0"/>
            <a:ext cx="11183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kern="0" spc="1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FALL PILOT: DATES &amp; LOGISTICS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02920" y="6537960"/>
            <a:ext cx="11183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BA8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Keller Soccer Association  |  Player Development Academy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0058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D3D3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Wednesday nights at Keller Soccer Complex — 8 sessions this fall.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02920" y="1691640"/>
            <a:ext cx="1261872" cy="10058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502920" y="1801368"/>
            <a:ext cx="1261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8BA8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WK 1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502920" y="2075688"/>
            <a:ext cx="12618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Oct 21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1883664" y="1691640"/>
            <a:ext cx="1261872" cy="10058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1883664" y="1801368"/>
            <a:ext cx="1261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8BA8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WK 2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1883664" y="2075688"/>
            <a:ext cx="12618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Oct 28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3264408" y="1691640"/>
            <a:ext cx="1261872" cy="10058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3264408" y="1801368"/>
            <a:ext cx="1261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8BA8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WK 3</a:t>
            </a:r>
            <a:endParaRPr lang="en-US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3264408" y="2075688"/>
            <a:ext cx="12618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Nov 4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4645152" y="1691640"/>
            <a:ext cx="1261872" cy="10058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4645152" y="1801368"/>
            <a:ext cx="1261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8BA8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WK 4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4645152" y="2075688"/>
            <a:ext cx="12618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Nov 11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6025896" y="1691640"/>
            <a:ext cx="1261872" cy="10058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6025896" y="1801368"/>
            <a:ext cx="1261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8BA8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WK 5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6025896" y="2075688"/>
            <a:ext cx="12618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Nov 18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7406640" y="1691640"/>
            <a:ext cx="1261872" cy="10058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7406640" y="1801368"/>
            <a:ext cx="1261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8BA8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WK 6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7406640" y="2075688"/>
            <a:ext cx="12618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Dec 2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8787384" y="1691640"/>
            <a:ext cx="1261872" cy="10058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 txBox="1"/>
          <p:nvPr/>
        </p:nvSpPr>
        <p:spPr>
          <a:xfrm>
            <a:off x="8787384" y="1801368"/>
            <a:ext cx="1261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8BA8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WK 7</a:t>
            </a:r>
            <a:endParaRPr lang="en-US" sz="1000" dirty="0"/>
          </a:p>
        </p:txBody>
      </p:sp>
      <p:sp>
        <p:nvSpPr>
          <p:cNvPr id="27" name="Text 25"/>
          <p:cNvSpPr txBox="1"/>
          <p:nvPr/>
        </p:nvSpPr>
        <p:spPr>
          <a:xfrm>
            <a:off x="8787384" y="2075688"/>
            <a:ext cx="12618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Dec 9</a:t>
            </a:r>
            <a:endParaRPr lang="en-US" sz="1700" dirty="0"/>
          </a:p>
        </p:txBody>
      </p:sp>
      <p:sp>
        <p:nvSpPr>
          <p:cNvPr id="28" name="Shape 26"/>
          <p:cNvSpPr/>
          <p:nvPr/>
        </p:nvSpPr>
        <p:spPr>
          <a:xfrm>
            <a:off x="10168128" y="1691640"/>
            <a:ext cx="1261872" cy="10058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 txBox="1"/>
          <p:nvPr/>
        </p:nvSpPr>
        <p:spPr>
          <a:xfrm>
            <a:off x="10168128" y="1801368"/>
            <a:ext cx="1261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8BA8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WK 8</a:t>
            </a:r>
            <a:endParaRPr lang="en-US" sz="1000" dirty="0"/>
          </a:p>
        </p:txBody>
      </p:sp>
      <p:sp>
        <p:nvSpPr>
          <p:cNvPr id="30" name="Text 28"/>
          <p:cNvSpPr txBox="1"/>
          <p:nvPr/>
        </p:nvSpPr>
        <p:spPr>
          <a:xfrm>
            <a:off x="10168128" y="2075688"/>
            <a:ext cx="12618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Dec 16</a:t>
            </a:r>
            <a:endParaRPr lang="en-US" sz="1700" dirty="0"/>
          </a:p>
        </p:txBody>
      </p:sp>
      <p:sp>
        <p:nvSpPr>
          <p:cNvPr id="31" name="Text 29"/>
          <p:cNvSpPr txBox="1"/>
          <p:nvPr/>
        </p:nvSpPr>
        <p:spPr>
          <a:xfrm>
            <a:off x="502920" y="28803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session Nov 25 — Thanksgiving week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502920" y="3429000"/>
            <a:ext cx="2606040" cy="2331720"/>
          </a:xfrm>
          <a:prstGeom prst="rect">
            <a:avLst/>
          </a:prstGeom>
          <a:solidFill>
            <a:srgbClr val="EAEC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502920" y="3429000"/>
            <a:ext cx="2606040" cy="54864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 txBox="1"/>
          <p:nvPr/>
        </p:nvSpPr>
        <p:spPr>
          <a:xfrm>
            <a:off x="685800" y="365760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1C7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 &amp; TIME</a:t>
            </a:r>
            <a:endParaRPr lang="en-US" sz="1100" dirty="0"/>
          </a:p>
        </p:txBody>
      </p:sp>
      <p:sp>
        <p:nvSpPr>
          <p:cNvPr id="35" name="Text 33"/>
          <p:cNvSpPr txBox="1"/>
          <p:nvPr/>
        </p:nvSpPr>
        <p:spPr>
          <a:xfrm>
            <a:off x="685800" y="4023360"/>
            <a:ext cx="22402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500" dirty="0">
                <a:solidFill>
                  <a:srgbClr val="00376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Wednesday evenings</a:t>
            </a:r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500" dirty="0">
                <a:solidFill>
                  <a:srgbClr val="003760"/>
                </a:solidFill>
                <a:latin typeface="Arial Black" pitchFamily="34" charset="0"/>
              </a:rPr>
              <a:t>5:30-6:30</a:t>
            </a:r>
            <a:endParaRPr lang="en-US" sz="1500" dirty="0"/>
          </a:p>
        </p:txBody>
      </p:sp>
      <p:sp>
        <p:nvSpPr>
          <p:cNvPr id="36" name="Shape 34"/>
          <p:cNvSpPr/>
          <p:nvPr/>
        </p:nvSpPr>
        <p:spPr>
          <a:xfrm>
            <a:off x="3273552" y="3429000"/>
            <a:ext cx="2606040" cy="2331720"/>
          </a:xfrm>
          <a:prstGeom prst="rect">
            <a:avLst/>
          </a:prstGeom>
          <a:solidFill>
            <a:srgbClr val="EAEC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3273552" y="3429000"/>
            <a:ext cx="2606040" cy="54864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 txBox="1"/>
          <p:nvPr/>
        </p:nvSpPr>
        <p:spPr>
          <a:xfrm>
            <a:off x="3456432" y="365760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1C7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LENGTH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3456432" y="4023360"/>
            <a:ext cx="22402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500" dirty="0">
                <a:solidFill>
                  <a:srgbClr val="00376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 weeks </a:t>
            </a:r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500" dirty="0">
                <a:solidFill>
                  <a:srgbClr val="00376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(Oct 21–Dec 16)</a:t>
            </a:r>
            <a:endParaRPr lang="en-US" sz="1500" dirty="0"/>
          </a:p>
        </p:txBody>
      </p:sp>
      <p:sp>
        <p:nvSpPr>
          <p:cNvPr id="40" name="Shape 38"/>
          <p:cNvSpPr/>
          <p:nvPr/>
        </p:nvSpPr>
        <p:spPr>
          <a:xfrm>
            <a:off x="6044184" y="3429000"/>
            <a:ext cx="2606040" cy="2331720"/>
          </a:xfrm>
          <a:prstGeom prst="rect">
            <a:avLst/>
          </a:prstGeom>
          <a:solidFill>
            <a:srgbClr val="EAEC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6044184" y="3429000"/>
            <a:ext cx="2606040" cy="54864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 txBox="1"/>
          <p:nvPr/>
        </p:nvSpPr>
        <p:spPr>
          <a:xfrm>
            <a:off x="6227064" y="365760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1C7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LOCATION</a:t>
            </a:r>
            <a:endParaRPr lang="en-US" sz="1100" dirty="0"/>
          </a:p>
        </p:txBody>
      </p:sp>
      <p:sp>
        <p:nvSpPr>
          <p:cNvPr id="43" name="Text 41"/>
          <p:cNvSpPr txBox="1"/>
          <p:nvPr/>
        </p:nvSpPr>
        <p:spPr>
          <a:xfrm>
            <a:off x="6227064" y="4023360"/>
            <a:ext cx="22402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500" dirty="0">
                <a:solidFill>
                  <a:srgbClr val="00376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Keller Soccer Complex</a:t>
            </a:r>
            <a:endParaRPr lang="en-US" sz="1500" dirty="0"/>
          </a:p>
        </p:txBody>
      </p:sp>
      <p:sp>
        <p:nvSpPr>
          <p:cNvPr id="44" name="Shape 42"/>
          <p:cNvSpPr/>
          <p:nvPr/>
        </p:nvSpPr>
        <p:spPr>
          <a:xfrm>
            <a:off x="8814816" y="3429000"/>
            <a:ext cx="2606040" cy="2331720"/>
          </a:xfrm>
          <a:prstGeom prst="rect">
            <a:avLst/>
          </a:prstGeom>
          <a:solidFill>
            <a:srgbClr val="EAEC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" name="Shape 43"/>
          <p:cNvSpPr/>
          <p:nvPr/>
        </p:nvSpPr>
        <p:spPr>
          <a:xfrm>
            <a:off x="8814816" y="3429000"/>
            <a:ext cx="2606040" cy="54864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 txBox="1"/>
          <p:nvPr/>
        </p:nvSpPr>
        <p:spPr>
          <a:xfrm>
            <a:off x="8997696" y="365760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1C7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</a:t>
            </a:r>
            <a:endParaRPr lang="en-US" sz="1100" dirty="0"/>
          </a:p>
        </p:txBody>
      </p:sp>
      <p:sp>
        <p:nvSpPr>
          <p:cNvPr id="47" name="Text 45"/>
          <p:cNvSpPr txBox="1"/>
          <p:nvPr/>
        </p:nvSpPr>
        <p:spPr>
          <a:xfrm>
            <a:off x="8997696" y="4023360"/>
            <a:ext cx="22402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500" dirty="0">
                <a:solidFill>
                  <a:srgbClr val="00376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Beginner, Developing</a:t>
            </a:r>
            <a:endParaRPr lang="en-US" sz="15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500" dirty="0">
                <a:solidFill>
                  <a:srgbClr val="00376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and Advanced tracks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02920" y="0"/>
            <a:ext cx="11183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kern="0" spc="1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WHERE WE ARE TODAY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02920" y="6537960"/>
            <a:ext cx="11183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BA8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Keller Soccer Association  |  Player Development Academy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0058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D3D3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From your Spring feedback to opening night — here's our progress.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02920" y="1691640"/>
            <a:ext cx="1737360" cy="4206240"/>
          </a:xfrm>
          <a:prstGeom prst="rect">
            <a:avLst/>
          </a:prstGeom>
          <a:solidFill>
            <a:srgbClr val="1C72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612648" y="1856232"/>
            <a:ext cx="1517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E5F0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DONE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1152144" y="2148840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1152144" y="214884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1C7224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✓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612648" y="2807208"/>
            <a:ext cx="15179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Spring Survey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3429000"/>
            <a:ext cx="14630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80" dirty="0">
                <a:solidFill>
                  <a:srgbClr val="D8EA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 KSA families shared feedback through our Spring 2026 Player Development Survey.</a:t>
            </a:r>
            <a:endParaRPr lang="en-US" sz="980" dirty="0"/>
          </a:p>
        </p:txBody>
      </p:sp>
      <p:sp>
        <p:nvSpPr>
          <p:cNvPr id="13" name="Shape 11"/>
          <p:cNvSpPr/>
          <p:nvPr/>
        </p:nvSpPr>
        <p:spPr>
          <a:xfrm>
            <a:off x="2331720" y="1691640"/>
            <a:ext cx="1737360" cy="4206240"/>
          </a:xfrm>
          <a:prstGeom prst="rect">
            <a:avLst/>
          </a:prstGeom>
          <a:solidFill>
            <a:srgbClr val="1C72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2441448" y="1856232"/>
            <a:ext cx="1517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E5F0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DONE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2980944" y="2148840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2980944" y="214884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1C7224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✓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2441448" y="2807208"/>
            <a:ext cx="15179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Board Approval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468880" y="3429000"/>
            <a:ext cx="14630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80" dirty="0">
                <a:solidFill>
                  <a:srgbClr val="D8EA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KSA Board approved the Academy as an official program.</a:t>
            </a:r>
            <a:endParaRPr lang="en-US" sz="980" dirty="0"/>
          </a:p>
        </p:txBody>
      </p:sp>
      <p:sp>
        <p:nvSpPr>
          <p:cNvPr id="19" name="Shape 17"/>
          <p:cNvSpPr/>
          <p:nvPr/>
        </p:nvSpPr>
        <p:spPr>
          <a:xfrm>
            <a:off x="4160520" y="1691640"/>
            <a:ext cx="1737360" cy="4206240"/>
          </a:xfrm>
          <a:prstGeom prst="rect">
            <a:avLst/>
          </a:prstGeom>
          <a:solidFill>
            <a:srgbClr val="1C72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4270248" y="1856232"/>
            <a:ext cx="1517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E5F0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DONE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809744" y="2148840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4809744" y="214884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1C7224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✓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4270248" y="2807208"/>
            <a:ext cx="15179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 Selected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297680" y="3429000"/>
            <a:ext cx="14630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80" dirty="0">
                <a:solidFill>
                  <a:srgbClr val="D8EA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Futbol Training signed on as our training partner.</a:t>
            </a:r>
            <a:endParaRPr lang="en-US" sz="980" dirty="0"/>
          </a:p>
        </p:txBody>
      </p:sp>
      <p:sp>
        <p:nvSpPr>
          <p:cNvPr id="25" name="Shape 23"/>
          <p:cNvSpPr/>
          <p:nvPr/>
        </p:nvSpPr>
        <p:spPr>
          <a:xfrm>
            <a:off x="5989320" y="1691640"/>
            <a:ext cx="1737360" cy="420624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 txBox="1"/>
          <p:nvPr/>
        </p:nvSpPr>
        <p:spPr>
          <a:xfrm>
            <a:off x="6099048" y="1856232"/>
            <a:ext cx="1517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0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6638544" y="2148840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6638544" y="214884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C9A22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</a:t>
            </a:r>
            <a:endParaRPr lang="en-US" sz="1700" dirty="0"/>
          </a:p>
        </p:txBody>
      </p:sp>
      <p:sp>
        <p:nvSpPr>
          <p:cNvPr id="29" name="Text 27"/>
          <p:cNvSpPr txBox="1"/>
          <p:nvPr/>
        </p:nvSpPr>
        <p:spPr>
          <a:xfrm>
            <a:off x="6099048" y="2807208"/>
            <a:ext cx="15179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Enrollment Opens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126480" y="3429000"/>
            <a:ext cx="14630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80" dirty="0">
                <a:solidFill>
                  <a:srgbClr val="00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Registration opens to KSA families — happening now.</a:t>
            </a:r>
            <a:endParaRPr lang="en-US" sz="980" dirty="0"/>
          </a:p>
        </p:txBody>
      </p:sp>
      <p:sp>
        <p:nvSpPr>
          <p:cNvPr id="31" name="Shape 29"/>
          <p:cNvSpPr/>
          <p:nvPr/>
        </p:nvSpPr>
        <p:spPr>
          <a:xfrm>
            <a:off x="7818120" y="1691640"/>
            <a:ext cx="1737360" cy="4206240"/>
          </a:xfrm>
          <a:prstGeom prst="rect">
            <a:avLst/>
          </a:prstGeom>
          <a:solidFill>
            <a:srgbClr val="EAEC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 txBox="1"/>
          <p:nvPr/>
        </p:nvSpPr>
        <p:spPr>
          <a:xfrm>
            <a:off x="7927848" y="1856232"/>
            <a:ext cx="1517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8467344" y="2148840"/>
            <a:ext cx="438912" cy="438912"/>
          </a:xfrm>
          <a:prstGeom prst="ellipse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 txBox="1"/>
          <p:nvPr/>
        </p:nvSpPr>
        <p:spPr>
          <a:xfrm>
            <a:off x="8467344" y="214884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</a:t>
            </a:r>
            <a:endParaRPr lang="en-US" sz="1700" dirty="0"/>
          </a:p>
        </p:txBody>
      </p:sp>
      <p:sp>
        <p:nvSpPr>
          <p:cNvPr id="35" name="Text 33"/>
          <p:cNvSpPr txBox="1"/>
          <p:nvPr/>
        </p:nvSpPr>
        <p:spPr>
          <a:xfrm>
            <a:off x="7927848" y="2807208"/>
            <a:ext cx="15179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00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Fall Pilot Launch</a:t>
            </a:r>
            <a:endParaRPr lang="en-US" sz="1200" dirty="0"/>
          </a:p>
        </p:txBody>
      </p:sp>
      <p:sp>
        <p:nvSpPr>
          <p:cNvPr id="36" name="Text 34"/>
          <p:cNvSpPr txBox="1"/>
          <p:nvPr/>
        </p:nvSpPr>
        <p:spPr>
          <a:xfrm>
            <a:off x="7955280" y="3429000"/>
            <a:ext cx="14630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8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8-week pilot kicks off Wednesday nights, Oct 21.</a:t>
            </a:r>
            <a:endParaRPr lang="en-US" sz="980" dirty="0"/>
          </a:p>
        </p:txBody>
      </p:sp>
      <p:sp>
        <p:nvSpPr>
          <p:cNvPr id="37" name="Shape 35"/>
          <p:cNvSpPr/>
          <p:nvPr/>
        </p:nvSpPr>
        <p:spPr>
          <a:xfrm>
            <a:off x="9646920" y="1691640"/>
            <a:ext cx="1737360" cy="4206240"/>
          </a:xfrm>
          <a:prstGeom prst="rect">
            <a:avLst/>
          </a:prstGeom>
          <a:solidFill>
            <a:srgbClr val="EAEC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 txBox="1"/>
          <p:nvPr/>
        </p:nvSpPr>
        <p:spPr>
          <a:xfrm>
            <a:off x="9756648" y="1856232"/>
            <a:ext cx="1517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AHEAD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10296144" y="2148840"/>
            <a:ext cx="438912" cy="438912"/>
          </a:xfrm>
          <a:prstGeom prst="ellipse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 txBox="1"/>
          <p:nvPr/>
        </p:nvSpPr>
        <p:spPr>
          <a:xfrm>
            <a:off x="10296144" y="214884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</a:t>
            </a:r>
            <a:endParaRPr lang="en-US" sz="1700" dirty="0"/>
          </a:p>
        </p:txBody>
      </p:sp>
      <p:sp>
        <p:nvSpPr>
          <p:cNvPr id="41" name="Text 39"/>
          <p:cNvSpPr txBox="1"/>
          <p:nvPr/>
        </p:nvSpPr>
        <p:spPr>
          <a:xfrm>
            <a:off x="9756648" y="2807208"/>
            <a:ext cx="15179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00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Assess &amp; Scale</a:t>
            </a:r>
            <a:endParaRPr lang="en-US" sz="1200" dirty="0"/>
          </a:p>
        </p:txBody>
      </p:sp>
      <p:sp>
        <p:nvSpPr>
          <p:cNvPr id="42" name="Text 40"/>
          <p:cNvSpPr txBox="1"/>
          <p:nvPr/>
        </p:nvSpPr>
        <p:spPr>
          <a:xfrm>
            <a:off x="9784080" y="3429000"/>
            <a:ext cx="14630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8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 the pilot, add the mini-season, and grow enrollment.</a:t>
            </a:r>
            <a:endParaRPr lang="en-US" sz="9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02920" y="0"/>
            <a:ext cx="11183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kern="0" spc="1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LOOKING AHEAD: THE MINI-SEASON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02920" y="6537960"/>
            <a:ext cx="11183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BA8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Keller Soccer Association  |  Player Development Academy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502920" y="1371600"/>
            <a:ext cx="2377440" cy="237744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502920" y="178308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376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65.9%</a:t>
            </a:r>
            <a:endParaRPr lang="en-US" sz="2800" dirty="0"/>
          </a:p>
        </p:txBody>
      </p:sp>
      <p:sp>
        <p:nvSpPr>
          <p:cNvPr id="8" name="Text 6"/>
          <p:cNvSpPr txBox="1"/>
          <p:nvPr/>
        </p:nvSpPr>
        <p:spPr>
          <a:xfrm>
            <a:off x="594360" y="251460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00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parents want</a:t>
            </a:r>
            <a:endParaRPr lang="en-US" sz="115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00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mini-season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246120" y="1417320"/>
            <a:ext cx="8092440" cy="1417320"/>
          </a:xfrm>
          <a:prstGeom prst="rect">
            <a:avLst/>
          </a:prstGeom>
          <a:solidFill>
            <a:srgbClr val="EAEC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3520440" y="1600200"/>
            <a:ext cx="7543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i="1" dirty="0">
                <a:solidFill>
                  <a:srgbClr val="0037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“Off-season opportunities — mostly GAMES, not just training. Training isn't as fun for kids as games are.”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3520440" y="2423160"/>
            <a:ext cx="7543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KSA Parent Survey Respondent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502920" y="38862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0376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Phase-In Plan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02920" y="4343400"/>
            <a:ext cx="384048" cy="384048"/>
          </a:xfrm>
          <a:prstGeom prst="ellipse">
            <a:avLst/>
          </a:prstGeom>
          <a:solidFill>
            <a:srgbClr val="1C72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502920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051560" y="4325112"/>
            <a:ext cx="10332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Structured training only — 2x/week, 60 min, 3 months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02920" y="4873752"/>
            <a:ext cx="384048" cy="384048"/>
          </a:xfrm>
          <a:prstGeom prst="ellipse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502920" y="48737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051560" y="4855464"/>
            <a:ext cx="10332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weekly 5v5 games to help place player levels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502920" y="5404104"/>
            <a:ext cx="384048" cy="384048"/>
          </a:xfrm>
          <a:prstGeom prst="ellipse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502920" y="54041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1051560" y="5385816"/>
            <a:ext cx="10332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End-of-season tournament — Beginner / Developing / Advanced brackets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502920" y="5934456"/>
            <a:ext cx="384048" cy="384048"/>
          </a:xfrm>
          <a:prstGeom prst="ellipse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502920" y="593445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1051560" y="5916168"/>
            <a:ext cx="10332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Invite KISD middle &amp; high school coaches to the finals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02920" y="0"/>
            <a:ext cx="11183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kern="0" spc="1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HIGH SCHOOL READINESS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02920" y="6537960"/>
            <a:ext cx="11183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BA8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Keller Soccer Association  |  Player Development Academy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005840"/>
            <a:ext cx="10698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3D3D3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70.5% of survey respondents want their child to play high school soccer. Let's build that bridge.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502920" y="1920240"/>
            <a:ext cx="5321808" cy="196596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77240" y="2121408"/>
            <a:ext cx="4773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AMBASSADOR PROGRAM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2423160"/>
            <a:ext cx="47731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Coach Engagement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880360"/>
            <a:ext cx="47731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E5E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the KSA curriculum with KISD middle and high school coaches. Invite them to sessions, get feedback, and align on development standards.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053328" y="1920240"/>
            <a:ext cx="5321808" cy="1965960"/>
          </a:xfrm>
          <a:prstGeom prst="rect">
            <a:avLst/>
          </a:prstGeom>
          <a:solidFill>
            <a:srgbClr val="1C72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327648" y="2121408"/>
            <a:ext cx="4773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CURRICULUM ALIGNMENT</a:t>
            </a:r>
            <a:endParaRPr lang="en-US" sz="1050" dirty="0"/>
          </a:p>
        </p:txBody>
      </p:sp>
      <p:sp>
        <p:nvSpPr>
          <p:cNvPr id="13" name="Text 11"/>
          <p:cNvSpPr txBox="1"/>
          <p:nvPr/>
        </p:nvSpPr>
        <p:spPr>
          <a:xfrm>
            <a:off x="6327648" y="2423160"/>
            <a:ext cx="47731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Vertical Development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327648" y="2880360"/>
            <a:ext cx="47731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E5E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Ensure what players learn at KSA Academy maps to what coaches expect at the middle and high school level — a true pathway, not just a program.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02920" y="4114800"/>
            <a:ext cx="5321808" cy="196596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777240" y="4315968"/>
            <a:ext cx="4773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END-OF-SEASON EVENT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4617720"/>
            <a:ext cx="47731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Invite Coaches to Finals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5074920"/>
            <a:ext cx="47731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E5E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KISD coaches to the 5v5 end-of-season tournament — so they see the players, and players see what they're working toward.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053328" y="4114800"/>
            <a:ext cx="5321808" cy="1965960"/>
          </a:xfrm>
          <a:prstGeom prst="rect">
            <a:avLst/>
          </a:prstGeom>
          <a:solidFill>
            <a:srgbClr val="1C72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6327648" y="4315968"/>
            <a:ext cx="4773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VISIBILITY</a:t>
            </a:r>
            <a:endParaRPr lang="en-US" sz="1050" dirty="0"/>
          </a:p>
        </p:txBody>
      </p:sp>
      <p:sp>
        <p:nvSpPr>
          <p:cNvPr id="21" name="Text 19"/>
          <p:cNvSpPr txBox="1"/>
          <p:nvPr/>
        </p:nvSpPr>
        <p:spPr>
          <a:xfrm>
            <a:off x="6327648" y="4617720"/>
            <a:ext cx="47731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Recognition &amp; Reputation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6327648" y="5074920"/>
            <a:ext cx="47731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E5E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KSA showcases standout performances on social media. Winners earn medals, and the Academy builds a reputation as a real development engine.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37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868680"/>
          </a:xfrm>
          <a:prstGeom prst="rect">
            <a:avLst/>
          </a:prstGeom>
          <a:solidFill>
            <a:srgbClr val="0037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02920" y="0"/>
            <a:ext cx="111831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kern="0" spc="1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HOW TO JOIN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00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02920" y="6537960"/>
            <a:ext cx="11183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BA8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Keller Soccer Association  |  Player Development Academy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18872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Let's get your player signed up.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502920" y="2103120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502920" y="21031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376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143000" y="2057400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Registration opens through GotSport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" y="246888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8E1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We'll share the direct event link here and across KSA's social channels as soon as it's live. By Oct 10th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02920" y="3154680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502920" y="3154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376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1143000" y="3108960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Spots are limited — Max 50 players for the fall pilot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143000" y="352044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8E1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Beginner, Developing, and Advanced tracks all run Wednesday nights, Oct 21 – Dec 16, at Keller Soccer Complex.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02920" y="4206240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502920" y="4206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376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1143000" y="4160520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Investment: $150 per player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143000" y="45720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8E1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the full 8-week pilot, all coached by qualified Global Futbol Training staff.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502920" y="5257800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502920" y="5257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376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1143000" y="5212080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 in the meantime?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1143000" y="562356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8E1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Reach out to Berry Adams our Education Director</a:t>
            </a:r>
            <a:endParaRPr lang="en-US" sz="1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37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28016" y="0"/>
            <a:ext cx="91440" cy="6858000"/>
          </a:xfrm>
          <a:prstGeom prst="rect">
            <a:avLst/>
          </a:prstGeom>
          <a:solidFill>
            <a:srgbClr val="1C722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/home/claude/ksa-parent-pptx/ksa_gft_combined_lock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4076" y="1234440"/>
            <a:ext cx="6400800" cy="223566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31520" y="3794760"/>
            <a:ext cx="107259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Thank you for being part of KSA.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4389120"/>
            <a:ext cx="107259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Questions?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2219</Words>
  <Application>Microsoft Office PowerPoint</Application>
  <PresentationFormat>Widescreen</PresentationFormat>
  <Paragraphs>347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Arial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Keller Soccer</cp:lastModifiedBy>
  <cp:revision>2</cp:revision>
  <dcterms:created xsi:type="dcterms:W3CDTF">2026-09-30T17:33:37Z</dcterms:created>
  <dcterms:modified xsi:type="dcterms:W3CDTF">2026-10-03T18:18:28Z</dcterms:modified>
</cp:coreProperties>
</file>